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3" r:id="rId5"/>
    <p:sldId id="277" r:id="rId6"/>
    <p:sldId id="259" r:id="rId7"/>
    <p:sldId id="264" r:id="rId8"/>
    <p:sldId id="258" r:id="rId9"/>
    <p:sldId id="265" r:id="rId10"/>
    <p:sldId id="278" r:id="rId11"/>
    <p:sldId id="279" r:id="rId12"/>
    <p:sldId id="280" r:id="rId13"/>
    <p:sldId id="268" r:id="rId14"/>
    <p:sldId id="281" r:id="rId15"/>
    <p:sldId id="284" r:id="rId16"/>
    <p:sldId id="270" r:id="rId17"/>
    <p:sldId id="276" r:id="rId18"/>
    <p:sldId id="260" r:id="rId19"/>
    <p:sldId id="257" r:id="rId20"/>
    <p:sldId id="269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5A616-2D72-4F88-8B6D-59C5899E8B3E}" v="4" dt="2024-05-07T01:07:09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31BEF-D862-4FE9-9308-F2AFDEABB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6A7F0-436F-494E-9DEE-F33658BA3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6B159-5493-45BF-9A89-B68CAD4C1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6AEB-6885-4A43-9122-75E7CE75C2E5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5296B-F8A5-4CD4-8E91-7CD40973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B89E1-1EB8-4218-8AA1-6101BFC2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E539-B2F8-4A09-A160-EF07FD8E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6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6E0D-8FD8-4A5D-A1C5-A1E478672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D7AC05-5236-4461-883F-ED6716169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6FA2F-5325-4F21-ADDC-41224FF51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6AEB-6885-4A43-9122-75E7CE75C2E5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0665D-AB25-4FF6-ACD8-4D38D2BEF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85537-C43E-434A-A476-01E4B26E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E539-B2F8-4A09-A160-EF07FD8E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24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B38F00-DDEA-496E-8502-011B7D470C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E298A-C2CB-457D-826F-99302019C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22E1B-40FE-41B2-92C4-3E174A39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6AEB-6885-4A43-9122-75E7CE75C2E5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C5C72-8E84-4C46-BC57-A0A659377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256B1-B6F7-4C2E-865D-7A70135D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E539-B2F8-4A09-A160-EF07FD8E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5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AA57E-EAB6-4DF0-A38C-A4F010074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11158-4703-4B02-AB23-30DA9EEDF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4BE16-3B31-4A33-96CA-C52E82FF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6AEB-6885-4A43-9122-75E7CE75C2E5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5449B-484F-422D-A638-94458BEBC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C711A-EC13-4695-8C7F-1D39242A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E539-B2F8-4A09-A160-EF07FD8E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0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27B3-8805-4749-A8DE-9CC28B71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E0665-790F-4D50-A1A8-7E8BEF5F7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617B0-6C80-44E6-B114-CDE5BB44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6AEB-6885-4A43-9122-75E7CE75C2E5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F077E-B9CC-4F1A-A41F-5784A7E5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2E210-B510-4297-98F1-A6EADAF33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E539-B2F8-4A09-A160-EF07FD8E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28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6D92-7063-4D7C-B355-8A6BAD2BE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747BB-7381-464C-A6EE-3CC6CF8A9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E843F-1B9E-411F-AFA1-FC5DA6F00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1BA74-005A-41D7-9335-1B757606C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6AEB-6885-4A43-9122-75E7CE75C2E5}" type="datetimeFigureOut">
              <a:rPr lang="en-US" smtClean="0"/>
              <a:t>5/22/24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2B4FF-E191-4414-8C3A-C2196A91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39F4E-F9C3-41DE-B8D6-011529AE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E539-B2F8-4A09-A160-EF07FD8E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6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B947-668A-4C14-A715-E1F721161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8C519-7F35-4599-9116-91FA7060F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19B34-DD67-4995-9482-E152556AA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ACDCE9-327F-4EA4-92E1-B3F54C370A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36C693-D957-48E7-88E6-E73E20F0D4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9B93E4-6A52-43F0-A805-0029D3F9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6AEB-6885-4A43-9122-75E7CE75C2E5}" type="datetimeFigureOut">
              <a:rPr lang="en-US" smtClean="0"/>
              <a:t>5/22/24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46317E-DEF8-4392-9609-08AF43F4D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15BD7-22E3-4931-9768-30F29C9B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E539-B2F8-4A09-A160-EF07FD8E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50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8046B-C33F-48BB-A3B2-FF0900D7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6C0D50-E151-4165-BE1D-DE6DB92F7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6AEB-6885-4A43-9122-75E7CE75C2E5}" type="datetimeFigureOut">
              <a:rPr lang="en-US" smtClean="0"/>
              <a:t>5/22/24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CC50F-7A69-45EC-987B-ED7147CB4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9D082-A050-4B1C-98DD-6AE5EEF17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E539-B2F8-4A09-A160-EF07FD8E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12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D7570-1215-43B1-9B60-3A8E2C3C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6AEB-6885-4A43-9122-75E7CE75C2E5}" type="datetimeFigureOut">
              <a:rPr lang="en-US" smtClean="0"/>
              <a:t>5/22/24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0B82CC-4CEC-4324-86E9-14068021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843CE-0781-4568-AE23-90F753E23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E539-B2F8-4A09-A160-EF07FD8E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4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96EAD-7DD1-46CA-8926-8D0341EA0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E34FA-D7E2-424F-9CA2-97D745CAF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DCF9F-AF4A-4662-84C8-3741D4A5D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9E9373-02C7-43BC-A757-77E68977A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6AEB-6885-4A43-9122-75E7CE75C2E5}" type="datetimeFigureOut">
              <a:rPr lang="en-US" smtClean="0"/>
              <a:t>5/22/24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67EF4-4C50-4CAE-B9EF-4E4CCDB08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4493-F5E4-4E88-8EFE-2B96E132F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E539-B2F8-4A09-A160-EF07FD8E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1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EBE3E-A88D-42D5-86D7-8E5484DC2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D5BF67-1A35-4122-989D-5A3739FC9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E4537-8F8A-4450-9261-C169063F6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C796D-DCE0-4D4A-A6BE-60EC428A0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6AEB-6885-4A43-9122-75E7CE75C2E5}" type="datetimeFigureOut">
              <a:rPr lang="en-US" smtClean="0"/>
              <a:t>5/22/24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F7AE-C7AF-41FC-9F54-F75B86B9F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E5DFE6-7C32-4582-B140-39BC4BFFD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E539-B2F8-4A09-A160-EF07FD8E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1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94EDD4-365E-43E5-A6B4-4553210BD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642A9-808D-46B4-9205-6EE77E737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FC873-C360-4609-9CEF-0D48D40F12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D6AEB-6885-4A43-9122-75E7CE75C2E5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AE427-5CD4-42FA-B925-04A0FD158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31E0C-024C-492B-93C2-899E33734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BE539-B2F8-4A09-A160-EF07FD8E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1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5602CE-E7B9-5C30-503D-CC0FE3A9AE39}"/>
              </a:ext>
            </a:extLst>
          </p:cNvPr>
          <p:cNvSpPr txBox="1"/>
          <p:nvPr/>
        </p:nvSpPr>
        <p:spPr>
          <a:xfrm>
            <a:off x="401652" y="307649"/>
            <a:ext cx="1165646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Becoming American: </a:t>
            </a:r>
          </a:p>
          <a:p>
            <a:pPr algn="ctr"/>
            <a:r>
              <a:rPr lang="en-US" sz="4800" dirty="0"/>
              <a:t>From Johann Hermann </a:t>
            </a:r>
            <a:r>
              <a:rPr lang="en-US" sz="4800" dirty="0" err="1"/>
              <a:t>Moehlenkamp</a:t>
            </a:r>
            <a:r>
              <a:rPr lang="en-US" sz="4800" dirty="0"/>
              <a:t> </a:t>
            </a:r>
          </a:p>
          <a:p>
            <a:pPr algn="ctr"/>
            <a:r>
              <a:rPr lang="en-US" sz="4800" dirty="0"/>
              <a:t>to Taylor Swift (in only 7 Generations)</a:t>
            </a:r>
          </a:p>
          <a:p>
            <a:pPr algn="ctr"/>
            <a:endParaRPr lang="en-US" sz="4800" dirty="0"/>
          </a:p>
          <a:p>
            <a:pPr algn="ctr"/>
            <a:r>
              <a:rPr lang="en-US" sz="4800" dirty="0"/>
              <a:t>Walter D. </a:t>
            </a:r>
            <a:r>
              <a:rPr lang="en-US" sz="4800" dirty="0" err="1"/>
              <a:t>Kamphoefner</a:t>
            </a:r>
            <a:endParaRPr lang="en-US" sz="4800" dirty="0"/>
          </a:p>
          <a:p>
            <a:pPr algn="ctr"/>
            <a:endParaRPr lang="en-US" sz="4800" dirty="0"/>
          </a:p>
          <a:p>
            <a:pPr algn="ctr"/>
            <a:r>
              <a:rPr lang="en-US" sz="4800" dirty="0" err="1"/>
              <a:t>waltkamp@tamu.edu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44856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CD70B-3428-4248-994A-FD746374B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" t="10397" r="52248" b="6177"/>
          <a:stretch/>
        </p:blipFill>
        <p:spPr>
          <a:xfrm>
            <a:off x="0" y="0"/>
            <a:ext cx="6593747" cy="6834248"/>
          </a:xfrm>
          <a:prstGeom prst="rect">
            <a:avLst/>
          </a:prstGeom>
        </p:spPr>
      </p:pic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B3D2163D-B245-4C1E-9435-6E586D89EB26}"/>
              </a:ext>
            </a:extLst>
          </p:cNvPr>
          <p:cNvCxnSpPr/>
          <p:nvPr/>
        </p:nvCxnSpPr>
        <p:spPr>
          <a:xfrm>
            <a:off x="3649211" y="2810312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rrow: Left 4">
            <a:extLst>
              <a:ext uri="{FF2B5EF4-FFF2-40B4-BE49-F238E27FC236}">
                <a16:creationId xmlns:a16="http://schemas.microsoft.com/office/drawing/2014/main" id="{E7A87CE4-0A36-4544-B8E9-2B2085966DC8}"/>
              </a:ext>
            </a:extLst>
          </p:cNvPr>
          <p:cNvSpPr/>
          <p:nvPr/>
        </p:nvSpPr>
        <p:spPr>
          <a:xfrm>
            <a:off x="3160006" y="5285064"/>
            <a:ext cx="1697219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Moehlenkamps</a:t>
            </a:r>
            <a:endParaRPr lang="en-US" dirty="0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BD51ED6E-4E1A-4A9E-BDF1-550C8EAD0E77}"/>
              </a:ext>
            </a:extLst>
          </p:cNvPr>
          <p:cNvSpPr/>
          <p:nvPr/>
        </p:nvSpPr>
        <p:spPr>
          <a:xfrm>
            <a:off x="5310231" y="1451295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Friedens </a:t>
            </a:r>
            <a:r>
              <a:rPr lang="en-US" sz="900" dirty="0" err="1"/>
              <a:t>Ev</a:t>
            </a:r>
            <a:r>
              <a:rPr lang="en-US" sz="900" dirty="0"/>
              <a:t>. Church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83ED9D-B635-469C-BC96-09B0C0C4BFAE}"/>
              </a:ext>
            </a:extLst>
          </p:cNvPr>
          <p:cNvSpPr txBox="1"/>
          <p:nvPr/>
        </p:nvSpPr>
        <p:spPr>
          <a:xfrm>
            <a:off x="6870582" y="1"/>
            <a:ext cx="5234731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1875 County Plat Book shows three 36-acre plots in Survey 308 owned by the three </a:t>
            </a:r>
            <a:r>
              <a:rPr lang="en-US" sz="2200" dirty="0" err="1"/>
              <a:t>Moehlenkamp</a:t>
            </a:r>
            <a:r>
              <a:rPr lang="en-US" sz="2200" dirty="0"/>
              <a:t> brothers in 1850, each valued then at $800, because of the proximity to St. Charles. J.W. [William] </a:t>
            </a:r>
            <a:r>
              <a:rPr lang="en-US" sz="2200" dirty="0" err="1"/>
              <a:t>Moehlenkamp</a:t>
            </a:r>
            <a:r>
              <a:rPr lang="en-US" sz="2200" dirty="0"/>
              <a:t> of the second generation owned an adjacent 85 acres. The numbered sections are each a square mile, so they were only about 4 miles from Friedens Evangelical Church, which is only a mile or two outside the city limits. By 1875, Johann Hermann and Dietrich still owned their parcels, but the widow of Henry had remarried to and </a:t>
            </a:r>
            <a:r>
              <a:rPr lang="en-US" sz="2200" dirty="0" err="1"/>
              <a:t>Ehlmann</a:t>
            </a:r>
            <a:r>
              <a:rPr lang="en-US" sz="2200" dirty="0"/>
              <a:t> and was widowed again. The road to the left of their plots is </a:t>
            </a:r>
            <a:r>
              <a:rPr lang="en-US" sz="2200" dirty="0" err="1"/>
              <a:t>Jungs</a:t>
            </a:r>
            <a:r>
              <a:rPr lang="en-US" sz="2200" dirty="0"/>
              <a:t> Station Road. The house symbol just left of section #16 is at Harvester. By the 1905 Plat Book, none of this land was owned by </a:t>
            </a:r>
            <a:r>
              <a:rPr lang="en-US" sz="2200" dirty="0" err="1"/>
              <a:t>Moehlenkamps</a:t>
            </a:r>
            <a:r>
              <a:rPr lang="en-US" sz="2200" dirty="0"/>
              <a:t>, but Dietrich </a:t>
            </a:r>
            <a:r>
              <a:rPr lang="en-US" sz="2200" dirty="0" err="1"/>
              <a:t>Ehlmann</a:t>
            </a:r>
            <a:r>
              <a:rPr lang="en-US" sz="2200" dirty="0"/>
              <a:t> owned the 85 acres.</a:t>
            </a:r>
          </a:p>
        </p:txBody>
      </p:sp>
    </p:spTree>
    <p:extLst>
      <p:ext uri="{BB962C8B-B14F-4D97-AF65-F5344CB8AC3E}">
        <p14:creationId xmlns:p14="http://schemas.microsoft.com/office/powerpoint/2010/main" val="3763108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1FA722-41D7-465A-BF1A-81C2B05F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0" t="13823" r="33877" b="25260"/>
          <a:stretch/>
        </p:blipFill>
        <p:spPr>
          <a:xfrm>
            <a:off x="0" y="0"/>
            <a:ext cx="12119230" cy="65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98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FE6D7E-7956-CA82-8599-2B240827F162}"/>
              </a:ext>
            </a:extLst>
          </p:cNvPr>
          <p:cNvSpPr txBox="1"/>
          <p:nvPr/>
        </p:nvSpPr>
        <p:spPr>
          <a:xfrm>
            <a:off x="3048953" y="2413338"/>
            <a:ext cx="6097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FFFFFF"/>
                </a:solidFill>
                <a:effectLst/>
                <a:latin typeface="ui-sans"/>
              </a:rPr>
              <a:t>Missouri</a:t>
            </a:r>
          </a:p>
          <a:p>
            <a:pPr algn="l"/>
            <a:r>
              <a:rPr lang="en-US" b="1" i="0" dirty="0">
                <a:solidFill>
                  <a:srgbClr val="FFFFFF"/>
                </a:solidFill>
                <a:effectLst/>
                <a:latin typeface="ui-sans"/>
              </a:rPr>
              <a:t>St Charles</a:t>
            </a:r>
          </a:p>
          <a:p>
            <a:pPr algn="l"/>
            <a:r>
              <a:rPr lang="en-US" b="1" i="0" dirty="0">
                <a:solidFill>
                  <a:srgbClr val="FFFFFF"/>
                </a:solidFill>
                <a:effectLst/>
                <a:latin typeface="ui-sans"/>
              </a:rPr>
              <a:t>St </a:t>
            </a:r>
            <a:r>
              <a:rPr lang="en-US" b="1" i="0" dirty="0" err="1">
                <a:solidFill>
                  <a:srgbClr val="FFFFFF"/>
                </a:solidFill>
                <a:effectLst/>
                <a:latin typeface="ui-sans"/>
              </a:rPr>
              <a:t>Chales</a:t>
            </a:r>
            <a:endParaRPr lang="en-US" b="1" i="0" dirty="0">
              <a:solidFill>
                <a:srgbClr val="FFFFFF"/>
              </a:solidFill>
              <a:effectLst/>
              <a:latin typeface="ui-sans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4B3CE85-9764-4020-7315-75BD93841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t="14259" b="22326"/>
          <a:stretch/>
        </p:blipFill>
        <p:spPr>
          <a:xfrm>
            <a:off x="0" y="0"/>
            <a:ext cx="1309568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52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AFC05FA-BAD2-4C7D-8B4E-B8AE2903B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7" t="8985" r="16332" b="23654"/>
          <a:stretch/>
        </p:blipFill>
        <p:spPr bwMode="auto">
          <a:xfrm>
            <a:off x="0" y="59821"/>
            <a:ext cx="12045504" cy="590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3553F7-C92B-2DAC-B840-72961AD72085}"/>
              </a:ext>
            </a:extLst>
          </p:cNvPr>
          <p:cNvSpPr txBox="1"/>
          <p:nvPr/>
        </p:nvSpPr>
        <p:spPr>
          <a:xfrm>
            <a:off x="76912" y="6110243"/>
            <a:ext cx="11964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World War I draft </a:t>
            </a:r>
            <a:r>
              <a:rPr lang="de-DE" dirty="0" err="1"/>
              <a:t>registration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Marjorie</a:t>
            </a:r>
            <a:r>
              <a:rPr lang="en-US" dirty="0"/>
              <a:t>’s father Elmer Henry </a:t>
            </a:r>
            <a:r>
              <a:rPr lang="en-US" dirty="0" err="1"/>
              <a:t>Moehlenkamp</a:t>
            </a:r>
            <a:r>
              <a:rPr lang="en-US" dirty="0"/>
              <a:t>, then working for International Shoe Company in St. Louis. Maybe this is where Taylor gets her blue eyes. </a:t>
            </a:r>
          </a:p>
        </p:txBody>
      </p:sp>
    </p:spTree>
    <p:extLst>
      <p:ext uri="{BB962C8B-B14F-4D97-AF65-F5344CB8AC3E}">
        <p14:creationId xmlns:p14="http://schemas.microsoft.com/office/powerpoint/2010/main" val="526703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AE8827E-2653-5C9F-518D-527CB1AF4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D447F0-4463-A0D1-9920-94F447AC5350}"/>
              </a:ext>
            </a:extLst>
          </p:cNvPr>
          <p:cNvSpPr txBox="1"/>
          <p:nvPr/>
        </p:nvSpPr>
        <p:spPr>
          <a:xfrm>
            <a:off x="9479902" y="130629"/>
            <a:ext cx="254725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Elmer worked here, the International Shoe Building. As of 2018, a developer was in the process of turning it into  a luxury hotel which opened the following year.</a:t>
            </a:r>
          </a:p>
        </p:txBody>
      </p:sp>
    </p:spTree>
    <p:extLst>
      <p:ext uri="{BB962C8B-B14F-4D97-AF65-F5344CB8AC3E}">
        <p14:creationId xmlns:p14="http://schemas.microsoft.com/office/powerpoint/2010/main" val="2262967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arger memorial image loading...">
            <a:extLst>
              <a:ext uri="{FF2B5EF4-FFF2-40B4-BE49-F238E27FC236}">
                <a16:creationId xmlns:a16="http://schemas.microsoft.com/office/drawing/2014/main" id="{77FCB79F-F87A-48CE-867B-F3A0E40FA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1"/>
          <a:stretch/>
        </p:blipFill>
        <p:spPr bwMode="auto">
          <a:xfrm>
            <a:off x="-1" y="-1"/>
            <a:ext cx="9985491" cy="666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7EA131-A310-4A43-B914-2D04E41C3617}"/>
              </a:ext>
            </a:extLst>
          </p:cNvPr>
          <p:cNvSpPr txBox="1"/>
          <p:nvPr/>
        </p:nvSpPr>
        <p:spPr>
          <a:xfrm>
            <a:off x="9985490" y="270587"/>
            <a:ext cx="2206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Marriage Record of Marjorie </a:t>
            </a:r>
            <a:r>
              <a:rPr lang="en-US" sz="2400" dirty="0" err="1"/>
              <a:t>Moellenkamp’s</a:t>
            </a:r>
            <a:r>
              <a:rPr lang="en-US" sz="2400" dirty="0"/>
              <a:t> Parents, 12/23/1921</a:t>
            </a:r>
          </a:p>
        </p:txBody>
      </p:sp>
    </p:spTree>
    <p:extLst>
      <p:ext uri="{BB962C8B-B14F-4D97-AF65-F5344CB8AC3E}">
        <p14:creationId xmlns:p14="http://schemas.microsoft.com/office/powerpoint/2010/main" val="3264952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AE0F57-B220-434D-9575-D7736603F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6" r="11720" b="35153"/>
          <a:stretch/>
        </p:blipFill>
        <p:spPr bwMode="auto">
          <a:xfrm>
            <a:off x="92278" y="138156"/>
            <a:ext cx="12144351" cy="636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B60C37-7032-4D8B-80C9-219A38F1F739}"/>
              </a:ext>
            </a:extLst>
          </p:cNvPr>
          <p:cNvSpPr txBox="1"/>
          <p:nvPr/>
        </p:nvSpPr>
        <p:spPr>
          <a:xfrm>
            <a:off x="620785" y="6501468"/>
            <a:ext cx="10872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 65 ff.: Marjorie </a:t>
            </a:r>
            <a:r>
              <a:rPr lang="en-US" dirty="0" err="1"/>
              <a:t>Moehlenkamp</a:t>
            </a:r>
            <a:r>
              <a:rPr lang="en-US" dirty="0"/>
              <a:t> with parents and sister in the 1940 census. Father sales manager, retail brick co.</a:t>
            </a:r>
          </a:p>
        </p:txBody>
      </p:sp>
    </p:spTree>
    <p:extLst>
      <p:ext uri="{BB962C8B-B14F-4D97-AF65-F5344CB8AC3E}">
        <p14:creationId xmlns:p14="http://schemas.microsoft.com/office/powerpoint/2010/main" val="3742191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96337-6552-4681-B1CD-5D3A1C0880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0" t="7462" r="11651" b="25015"/>
          <a:stretch/>
        </p:blipFill>
        <p:spPr>
          <a:xfrm>
            <a:off x="-1" y="-58724"/>
            <a:ext cx="12075773" cy="597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2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arjorie &lt;I&gt;Moehlenkamp&lt;/I&gt; Finlay ">
            <a:extLst>
              <a:ext uri="{FF2B5EF4-FFF2-40B4-BE49-F238E27FC236}">
                <a16:creationId xmlns:a16="http://schemas.microsoft.com/office/drawing/2014/main" id="{6EDF7A7F-C37B-4389-A946-813AB516B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9" y="-66675"/>
            <a:ext cx="4717081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cture of ">
            <a:extLst>
              <a:ext uri="{FF2B5EF4-FFF2-40B4-BE49-F238E27FC236}">
                <a16:creationId xmlns:a16="http://schemas.microsoft.com/office/drawing/2014/main" id="{9619A364-C038-46C0-9989-34F298945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8" y="-66675"/>
            <a:ext cx="3975092" cy="259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icture of ">
            <a:extLst>
              <a:ext uri="{FF2B5EF4-FFF2-40B4-BE49-F238E27FC236}">
                <a16:creationId xmlns:a16="http://schemas.microsoft.com/office/drawing/2014/main" id="{E29F2316-35DB-46B5-8B53-8CC34495A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8" y="2485401"/>
            <a:ext cx="3975092" cy="437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2010EB-A5F3-6EA3-31C9-F568ED06C971}"/>
              </a:ext>
            </a:extLst>
          </p:cNvPr>
          <p:cNvSpPr txBox="1"/>
          <p:nvPr/>
        </p:nvSpPr>
        <p:spPr>
          <a:xfrm>
            <a:off x="5085184" y="177282"/>
            <a:ext cx="29578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Marjorie had a flair for the dramatic just like her granddaughter, whose career she never witnessed. </a:t>
            </a:r>
          </a:p>
        </p:txBody>
      </p:sp>
    </p:spTree>
    <p:extLst>
      <p:ext uri="{BB962C8B-B14F-4D97-AF65-F5344CB8AC3E}">
        <p14:creationId xmlns:p14="http://schemas.microsoft.com/office/powerpoint/2010/main" val="108868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BD0523-7357-1751-514A-19B6B8382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8" t="25850" r="842" b="4762"/>
          <a:stretch/>
        </p:blipFill>
        <p:spPr>
          <a:xfrm>
            <a:off x="-1" y="0"/>
            <a:ext cx="11949953" cy="68580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92AD3D8-F49F-25E0-4986-A99520F41692}"/>
              </a:ext>
            </a:extLst>
          </p:cNvPr>
          <p:cNvSpPr/>
          <p:nvPr/>
        </p:nvSpPr>
        <p:spPr>
          <a:xfrm>
            <a:off x="5017341" y="563900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35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676F3C9-6A1A-46B5-9DB3-931522207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0" t="23006" r="37992" b="3256"/>
          <a:stretch/>
        </p:blipFill>
        <p:spPr bwMode="auto">
          <a:xfrm>
            <a:off x="0" y="-1"/>
            <a:ext cx="4723002" cy="743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B689FC-E3A1-AE10-4753-562F03D26BB4}"/>
              </a:ext>
            </a:extLst>
          </p:cNvPr>
          <p:cNvSpPr txBox="1"/>
          <p:nvPr/>
        </p:nvSpPr>
        <p:spPr>
          <a:xfrm>
            <a:off x="5178751" y="581114"/>
            <a:ext cx="68451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 page from the 1836 passenger list of the </a:t>
            </a:r>
            <a:r>
              <a:rPr lang="en-US" sz="3600" dirty="0" err="1"/>
              <a:t>Oelbers</a:t>
            </a:r>
            <a:r>
              <a:rPr lang="en-US" sz="3600" dirty="0"/>
              <a:t>, with a number of typical St. Charles Lutheran names: </a:t>
            </a:r>
            <a:r>
              <a:rPr lang="en-US" sz="3600" dirty="0" err="1"/>
              <a:t>Stumberg</a:t>
            </a:r>
            <a:r>
              <a:rPr lang="en-US" sz="3600" dirty="0"/>
              <a:t>, </a:t>
            </a:r>
            <a:r>
              <a:rPr lang="en-US" sz="3600" dirty="0" err="1"/>
              <a:t>Bekebrede</a:t>
            </a:r>
            <a:r>
              <a:rPr lang="en-US" sz="3600" dirty="0"/>
              <a:t>, </a:t>
            </a:r>
            <a:r>
              <a:rPr lang="en-US" sz="3600" dirty="0" err="1"/>
              <a:t>Brandes</a:t>
            </a:r>
            <a:r>
              <a:rPr lang="en-US" sz="3600" dirty="0"/>
              <a:t>, </a:t>
            </a:r>
            <a:r>
              <a:rPr lang="en-US" sz="3600" dirty="0" err="1"/>
              <a:t>Vorthmann</a:t>
            </a:r>
            <a:r>
              <a:rPr lang="en-US" sz="3600" dirty="0"/>
              <a:t>, </a:t>
            </a:r>
            <a:r>
              <a:rPr lang="en-US" sz="3600" dirty="0" err="1"/>
              <a:t>Sandfort</a:t>
            </a:r>
            <a:r>
              <a:rPr lang="en-US" sz="3600" dirty="0"/>
              <a:t>, </a:t>
            </a:r>
            <a:r>
              <a:rPr lang="en-US" sz="3600" dirty="0" err="1"/>
              <a:t>Hotze</a:t>
            </a:r>
            <a:r>
              <a:rPr lang="en-US" sz="3600" dirty="0"/>
              <a:t> </a:t>
            </a:r>
            <a:r>
              <a:rPr lang="en-US" sz="3600" dirty="0" err="1"/>
              <a:t>Spanhorst</a:t>
            </a:r>
            <a:r>
              <a:rPr lang="en-US" sz="3600" dirty="0"/>
              <a:t>, </a:t>
            </a:r>
            <a:r>
              <a:rPr lang="en-US" sz="3600" dirty="0" err="1"/>
              <a:t>Moehlenkamp</a:t>
            </a:r>
            <a:r>
              <a:rPr lang="en-US" sz="3600" dirty="0"/>
              <a:t>, </a:t>
            </a:r>
            <a:r>
              <a:rPr lang="en-US" sz="3600" dirty="0" err="1"/>
              <a:t>VormVelde</a:t>
            </a:r>
            <a:r>
              <a:rPr lang="en-US" sz="3600" dirty="0"/>
              <a:t>, </a:t>
            </a:r>
            <a:r>
              <a:rPr lang="en-US" sz="3600" dirty="0" err="1"/>
              <a:t>Baumker</a:t>
            </a:r>
            <a:r>
              <a:rPr lang="en-US" sz="3600" dirty="0"/>
              <a:t>, Schaefer, </a:t>
            </a:r>
            <a:r>
              <a:rPr lang="en-US" sz="3600" dirty="0" err="1"/>
              <a:t>Faske</a:t>
            </a:r>
            <a:r>
              <a:rPr lang="en-US" sz="3600" dirty="0"/>
              <a:t>. They weren’t very diligent about recording occupations or place or origin or destination.</a:t>
            </a:r>
          </a:p>
        </p:txBody>
      </p:sp>
    </p:spTree>
    <p:extLst>
      <p:ext uri="{BB962C8B-B14F-4D97-AF65-F5344CB8AC3E}">
        <p14:creationId xmlns:p14="http://schemas.microsoft.com/office/powerpoint/2010/main" val="2778184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0C1EE19E-18F8-4396-972E-C855275D4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r="12168" b="18764"/>
          <a:stretch/>
        </p:blipFill>
        <p:spPr bwMode="auto">
          <a:xfrm rot="16200000">
            <a:off x="1277018" y="-1126719"/>
            <a:ext cx="6698321" cy="911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8CAE10-C1CA-0FE4-7F82-114E99EEB7D1}"/>
              </a:ext>
            </a:extLst>
          </p:cNvPr>
          <p:cNvSpPr txBox="1"/>
          <p:nvPr/>
        </p:nvSpPr>
        <p:spPr>
          <a:xfrm>
            <a:off x="9314916" y="196553"/>
            <a:ext cx="28106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 account of the founding of Immanuel Lutheran Church, St. Charles, in the 1885 County History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1635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CEC601-8D23-4B45-B7DA-62A209D0A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0" t="8196" r="32430" b="44954"/>
          <a:stretch/>
        </p:blipFill>
        <p:spPr>
          <a:xfrm>
            <a:off x="83890" y="92279"/>
            <a:ext cx="11572862" cy="704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85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EF2295-22D1-4541-90BD-22C3B8616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9" t="7352" r="14276" b="23614"/>
          <a:stretch/>
        </p:blipFill>
        <p:spPr>
          <a:xfrm>
            <a:off x="94003" y="-85459"/>
            <a:ext cx="12097997" cy="5936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0509A3-421A-45E5-D757-2F24CC5DAD20}"/>
              </a:ext>
            </a:extLst>
          </p:cNvPr>
          <p:cNvSpPr txBox="1"/>
          <p:nvPr/>
        </p:nvSpPr>
        <p:spPr>
          <a:xfrm>
            <a:off x="92580" y="6033331"/>
            <a:ext cx="12006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Johann Wilhelm M</a:t>
            </a:r>
            <a:r>
              <a:rPr lang="de-DE" sz="2000" dirty="0" err="1"/>
              <a:t>öhlenkamp</a:t>
            </a:r>
            <a:r>
              <a:rPr lang="de-DE" sz="2000" dirty="0"/>
              <a:t> and Anna Maria Catherine Kruse </a:t>
            </a:r>
            <a:r>
              <a:rPr lang="de-DE" sz="2000" dirty="0" err="1"/>
              <a:t>were</a:t>
            </a:r>
            <a:r>
              <a:rPr lang="de-DE" sz="2000" dirty="0"/>
              <a:t> </a:t>
            </a:r>
            <a:r>
              <a:rPr lang="de-DE" sz="2000" dirty="0" err="1"/>
              <a:t>married</a:t>
            </a:r>
            <a:r>
              <a:rPr lang="de-DE" sz="2000" dirty="0"/>
              <a:t> on </a:t>
            </a:r>
            <a:r>
              <a:rPr lang="de-DE" sz="2000" dirty="0" err="1"/>
              <a:t>October</a:t>
            </a:r>
            <a:r>
              <a:rPr lang="de-DE" sz="2000" dirty="0"/>
              <a:t> 25, 1854 </a:t>
            </a:r>
            <a:r>
              <a:rPr lang="de-DE" sz="2000" dirty="0" err="1"/>
              <a:t>by</a:t>
            </a:r>
            <a:r>
              <a:rPr lang="de-DE" sz="2000" dirty="0"/>
              <a:t> R. Lange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56935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9DBF61-ED71-19D9-4930-A0DB0A18E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22" t="10612" r="26913" b="29796"/>
          <a:stretch/>
        </p:blipFill>
        <p:spPr>
          <a:xfrm>
            <a:off x="111966" y="-1"/>
            <a:ext cx="9022703" cy="680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01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37D3EB-5690-DCDC-E55B-7B56CC857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37" t="11292" r="18495" b="24762"/>
          <a:stretch/>
        </p:blipFill>
        <p:spPr>
          <a:xfrm>
            <a:off x="-1" y="0"/>
            <a:ext cx="12081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3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509574-2F98-E268-EEBE-521917DF6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17" t="10716" r="23248" b="27352"/>
          <a:stretch/>
        </p:blipFill>
        <p:spPr>
          <a:xfrm>
            <a:off x="68366" y="0"/>
            <a:ext cx="11972970" cy="650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45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2b47fd1-9b5a-4c60-b9e1-fa1adc78b1c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C26FD0058C094BB61D581982AB4A6F" ma:contentTypeVersion="14" ma:contentTypeDescription="Create a new document." ma:contentTypeScope="" ma:versionID="2911283df3ef43fed4dd7d91ea33f5f4">
  <xsd:schema xmlns:xsd="http://www.w3.org/2001/XMLSchema" xmlns:xs="http://www.w3.org/2001/XMLSchema" xmlns:p="http://schemas.microsoft.com/office/2006/metadata/properties" xmlns:ns3="72b47fd1-9b5a-4c60-b9e1-fa1adc78b1c7" xmlns:ns4="1dfa69e1-eee9-4965-b0ae-0261ddfae88c" targetNamespace="http://schemas.microsoft.com/office/2006/metadata/properties" ma:root="true" ma:fieldsID="e634490b6977e19d21e9c69e3fe71c0c" ns3:_="" ns4:_="">
    <xsd:import namespace="72b47fd1-9b5a-4c60-b9e1-fa1adc78b1c7"/>
    <xsd:import namespace="1dfa69e1-eee9-4965-b0ae-0261ddfae88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b47fd1-9b5a-4c60-b9e1-fa1adc78b1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fa69e1-eee9-4965-b0ae-0261ddfae88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D708BF-99B8-47A2-AB30-8860BC1138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573CE1-BADE-4D96-AF5D-AA698DD5F18C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purl.org/dc/terms/"/>
    <ds:schemaRef ds:uri="72b47fd1-9b5a-4c60-b9e1-fa1adc78b1c7"/>
    <ds:schemaRef ds:uri="http://schemas.microsoft.com/office/infopath/2007/PartnerControls"/>
    <ds:schemaRef ds:uri="http://schemas.openxmlformats.org/package/2006/metadata/core-properties"/>
    <ds:schemaRef ds:uri="1dfa69e1-eee9-4965-b0ae-0261ddfae88c"/>
  </ds:schemaRefs>
</ds:datastoreItem>
</file>

<file path=customXml/itemProps3.xml><?xml version="1.0" encoding="utf-8"?>
<ds:datastoreItem xmlns:ds="http://schemas.openxmlformats.org/officeDocument/2006/customXml" ds:itemID="{49C31849-A0A3-4495-B326-D55AF00C5F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b47fd1-9b5a-4c60-b9e1-fa1adc78b1c7"/>
    <ds:schemaRef ds:uri="1dfa69e1-eee9-4965-b0ae-0261ddfae8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413</Words>
  <Application>Microsoft Macintosh PowerPoint</Application>
  <PresentationFormat>Widescreen</PresentationFormat>
  <Paragraphs>21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ui-sans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Kamphoefner, Walter D</dc:creator>
  <cp:lastModifiedBy>JONATHON PROUTY</cp:lastModifiedBy>
  <cp:revision>5</cp:revision>
  <dcterms:created xsi:type="dcterms:W3CDTF">2024-04-22T18:29:58Z</dcterms:created>
  <dcterms:modified xsi:type="dcterms:W3CDTF">2024-05-22T14:41:45Z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0x01010035C26FD0058C094BB61D581982AB4A6F</vt:lpwstr>
  </property>
</Properties>
</file>